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2"/>
    <p:sldMasterId id="2147483674" r:id="rId3"/>
  </p:sldMasterIdLst>
  <p:notesMasterIdLst>
    <p:notesMasterId r:id="rId35"/>
  </p:notesMasterIdLst>
  <p:sldIdLst>
    <p:sldId id="257" r:id="rId4"/>
    <p:sldId id="358" r:id="rId5"/>
    <p:sldId id="269" r:id="rId6"/>
    <p:sldId id="275" r:id="rId7"/>
    <p:sldId id="260" r:id="rId8"/>
    <p:sldId id="301" r:id="rId9"/>
    <p:sldId id="303" r:id="rId10"/>
    <p:sldId id="359" r:id="rId11"/>
    <p:sldId id="302" r:id="rId12"/>
    <p:sldId id="310" r:id="rId13"/>
    <p:sldId id="305" r:id="rId14"/>
    <p:sldId id="306" r:id="rId15"/>
    <p:sldId id="307" r:id="rId16"/>
    <p:sldId id="309" r:id="rId17"/>
    <p:sldId id="311" r:id="rId18"/>
    <p:sldId id="312" r:id="rId19"/>
    <p:sldId id="314" r:id="rId20"/>
    <p:sldId id="327" r:id="rId21"/>
    <p:sldId id="360" r:id="rId22"/>
    <p:sldId id="328" r:id="rId23"/>
    <p:sldId id="329" r:id="rId24"/>
    <p:sldId id="330" r:id="rId25"/>
    <p:sldId id="335" r:id="rId26"/>
    <p:sldId id="336" r:id="rId27"/>
    <p:sldId id="337" r:id="rId28"/>
    <p:sldId id="333" r:id="rId29"/>
    <p:sldId id="334" r:id="rId30"/>
    <p:sldId id="341" r:id="rId31"/>
    <p:sldId id="343" r:id="rId32"/>
    <p:sldId id="344" r:id="rId33"/>
    <p:sldId id="331" r:id="rId34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ngsana New" pitchFamily="18" charset="-3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94671" autoAdjust="0"/>
  </p:normalViewPr>
  <p:slideViewPr>
    <p:cSldViewPr>
      <p:cViewPr varScale="1">
        <p:scale>
          <a:sx n="81" d="100"/>
          <a:sy n="81" d="100"/>
        </p:scale>
        <p:origin x="15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85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96114A-7DCF-48D2-80D8-85313D4E6A30}" type="datetimeFigureOut">
              <a:rPr lang="en-US" altLang="zh-CN"/>
              <a:pPr/>
              <a:t>11/18/2021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10BE5D-E1F1-456C-91C1-8CE70920C5C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76740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043965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1843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18437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EA02DDB5-CD74-4665-B0FC-BBFBC17F7D02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18438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6172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 sz="500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 sz="500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 sz="500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18439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6172200" y="8685213"/>
            <a:ext cx="684213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651AC2D9-AFBE-4FBA-BBFA-00D86F30A5B7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8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12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63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13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948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14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95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15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768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16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872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17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36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18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947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19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804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20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21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4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 dirty="0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4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51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22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37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23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24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89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25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4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26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45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27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861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28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12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29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912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30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67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31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01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0" y="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3884760" y="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3DEB1FD-FF05-4714-8061-041F4980DFA6}" type="datetime">
              <a:rPr lang="en-US" sz="1200" b="0" strike="noStrike" spc="-1">
                <a:solidFill>
                  <a:srgbClr val="000000"/>
                </a:solidFill>
                <a:latin typeface="Calibri"/>
              </a:rPr>
              <a:t>11/18/2021</a:t>
            </a:fld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 </a:t>
            </a:r>
            <a:fld id="{5925FF8C-4F3E-4D52-A78F-FC2399CC328A}" type="datetime12">
              <a:rPr lang="en-US" sz="1200" b="0" strike="noStrike" spc="-1">
                <a:solidFill>
                  <a:srgbClr val="000000"/>
                </a:solidFill>
                <a:latin typeface="Calibri"/>
              </a:rPr>
              <a:t>6:20 PM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© 2007 Microsoft Corporation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。 保留所有权利。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、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Windows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、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Windows Vista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和其他产品名称是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Corporation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在美国和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/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或其他国家或地区的注册商标和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/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或商标。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本文中的信息仅供参考，并代表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Corporation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截至此演示文稿发布之日的观点。 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必须对不断变化的市场条件做出响应，因此不应将本演示文稿视为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方面的承诺，并且 </a:t>
            </a: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不能保证所提供的任何信息在此演示文稿发布日期之后的准确性。  </a:t>
            </a:r>
            <a:br/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Microsoft </a:t>
            </a:r>
            <a:r>
              <a:rPr lang="zh-CN" sz="1200" b="0" strike="noStrike" spc="-1">
                <a:solidFill>
                  <a:srgbClr val="000000"/>
                </a:solidFill>
                <a:latin typeface="Calibri"/>
              </a:rPr>
              <a:t>不对此演示文稿中的信息做任何明示、暗示或法定保证。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0E53BAE-1AE7-4680-83AA-5250E7A29D4E}" type="slidenum">
              <a:rPr lang="en-US" sz="1200" b="0" strike="noStrike" spc="-1">
                <a:solidFill>
                  <a:srgbClr val="000000"/>
                </a:solidFill>
                <a:latin typeface="Calibri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6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04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7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63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8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47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9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8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在一般的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实现中，是将文件的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索引节点</a:t>
            </a:r>
            <a:r>
              <a:rPr lang="zh-CN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号取出，前面加上子序号得到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key_t</a:t>
            </a:r>
            <a:r>
              <a:rPr lang="zh-CN" altLang="en-US" sz="12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的返回值。</a:t>
            </a: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10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6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zh-CN"/>
          </a:p>
        </p:txBody>
      </p:sp>
      <p:sp>
        <p:nvSpPr>
          <p:cNvPr id="204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/>
          </a:p>
        </p:txBody>
      </p:sp>
      <p:sp>
        <p:nvSpPr>
          <p:cNvPr id="20485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3346D4B6-4237-4B12-ADF6-2CA9C9EAE9AF}" type="datetime8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11/18/2021 6:18 PM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© 2007 Microsoft Corporation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。 保留所有权利。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、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Windows Vista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和其他产品名称是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在美国和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或其他国家或地区的注册商标和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/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或商标。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本文中的信息仅供参考，并代表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Corporation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截至此演示文稿发布之日的观点。 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必须对不断变化的市场条件做出响应，因此不应将本演示文稿视为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方面的承诺，并且 </a:t>
            </a: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不能保证所提供的任何信息在此演示文稿发布日期之后的准确性。  </a:t>
            </a:r>
            <a:br>
              <a:rPr lang="zh-CN" altLang="en-US">
                <a:solidFill>
                  <a:srgbClr val="000000"/>
                </a:solidFill>
                <a:sym typeface="Calibri" pitchFamily="34" charset="0"/>
              </a:rPr>
            </a:br>
            <a:r>
              <a:rPr lang="en-US" altLang="zh-CN">
                <a:solidFill>
                  <a:srgbClr val="000000"/>
                </a:solidFill>
                <a:sym typeface="Calibri" pitchFamily="34" charset="0"/>
              </a:rPr>
              <a:t>Microsoft </a:t>
            </a:r>
            <a:r>
              <a:rPr lang="zh-CN" altLang="en-US">
                <a:solidFill>
                  <a:srgbClr val="000000"/>
                </a:solidFill>
                <a:sym typeface="Calibri" pitchFamily="34" charset="0"/>
              </a:rPr>
              <a:t>不对此演示文稿中的信息做任何明示、暗示或法定保证。</a:t>
            </a:r>
          </a:p>
        </p:txBody>
      </p:sp>
      <p:sp>
        <p:nvSpPr>
          <p:cNvPr id="20487" name="Slide Number Placeholder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SzPct val="100000"/>
            </a:pPr>
            <a:fld id="{84A40233-E795-4750-B4A9-C95740E68386}" type="slidenum">
              <a:rPr lang="en-US" altLang="zh-CN">
                <a:solidFill>
                  <a:srgbClr val="000000"/>
                </a:solidFill>
                <a:sym typeface="Calibri" pitchFamily="34" charset="0"/>
              </a:rPr>
              <a:pPr>
                <a:buSzPct val="100000"/>
              </a:pPr>
              <a:t>11</a:t>
            </a:fld>
            <a:endParaRPr lang="en-US" altLang="zh-CN">
              <a:solidFill>
                <a:srgbClr val="000000"/>
              </a:solidFill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30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0494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490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lIns="152394" tIns="76197" rIns="152394" bIns="76197" anchor="b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0934259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22049" y="2355850"/>
            <a:ext cx="7690114" cy="1384994"/>
          </a:xfrm>
        </p:spPr>
        <p:txBody>
          <a:bodyPr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142650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00094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9219" y="649805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22049" y="2355850"/>
            <a:ext cx="7690114" cy="1384994"/>
          </a:xfrm>
        </p:spPr>
        <p:txBody>
          <a:bodyPr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0066FF"/>
                    </a:gs>
                    <a:gs pos="28000">
                      <a:srgbClr val="2E59B0"/>
                    </a:gs>
                    <a:gs pos="62000">
                      <a:srgbClr val="2B395F"/>
                    </a:gs>
                    <a:gs pos="88000">
                      <a:srgbClr val="000000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17723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723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611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6179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6302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978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63715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726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5" descr="7-00029_BAK_v03TO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6007100"/>
            <a:ext cx="9159875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51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1000" y="1412875"/>
            <a:ext cx="8382000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9" r:id="rId10"/>
    <p:sldLayoutId id="2147483690" r:id="rId11"/>
    <p:sldLayoutId id="2147483687" r:id="rId12"/>
  </p:sldLayoutIdLst>
  <p:transition>
    <p:fade/>
  </p:transition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800" kern="1200" spc="-150" dirty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96875" indent="-396875" algn="l" defTabSz="9128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Blip>
          <a:blip r:embed="rId16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96875" algn="l" defTabSz="9128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Blip>
          <a:blip r:embed="rId17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8888" indent="-344488" algn="l" defTabSz="9128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963" indent="-346075" algn="l" defTabSz="9128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1513" indent="-336550" algn="l" defTabSz="9128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Blip>
          <a:blip r:embed="rId1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white rectang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52"/>
          <a:stretch>
            <a:fillRect/>
          </a:stretch>
        </p:blipFill>
        <p:spPr bwMode="auto">
          <a:xfrm>
            <a:off x="0" y="1300163"/>
            <a:ext cx="9144000" cy="555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51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1905000"/>
            <a:ext cx="8040687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>
    <p:fade/>
  </p:transition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25" dirty="0">
          <a:ln w="3175">
            <a:noFill/>
          </a:ln>
          <a:gradFill>
            <a:gsLst>
              <a:gs pos="0">
                <a:srgbClr val="2E59B0"/>
              </a:gs>
              <a:gs pos="49000">
                <a:srgbClr val="161D32"/>
              </a:gs>
              <a:gs pos="100000">
                <a:srgbClr val="000000"/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algn="l" defTabSz="912813" rtl="0" fontAlgn="base">
        <a:lnSpc>
          <a:spcPct val="90000"/>
        </a:lnSpc>
        <a:spcBef>
          <a:spcPct val="20000"/>
        </a:spcBef>
        <a:spcAft>
          <a:spcPct val="0"/>
        </a:spcAft>
        <a:buFont typeface="Arial" charset="0"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175" indent="-63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Font typeface="Arial" charset="0"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0413" indent="-63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3788" indent="6350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5575" algn="l" defTabSz="912813" rtl="0" fontAlgn="base">
        <a:lnSpc>
          <a:spcPct val="90000"/>
        </a:lnSpc>
        <a:spcBef>
          <a:spcPct val="20000"/>
        </a:spcBef>
        <a:spcAft>
          <a:spcPct val="0"/>
        </a:spcAft>
        <a:buFont typeface="Arial" charset="0"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操作系统实验课程</a:t>
            </a:r>
            <a:endParaRPr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50" y="4344988"/>
            <a:ext cx="7681913" cy="129381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2021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年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11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月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645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指定关键字的方式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用户可在程序中指定关键字，但如果该关键字已被占用，则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shmget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函数执行失败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可以通过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ftok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( )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函数通过指定的文件名和数字，由系统生成关键字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例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指定为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IPC_PRIVATE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），总是建立新的共享内存区，并直接返回引用标识符。由于新创建的共享内存区关键字为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，其他进程不能通过关键字的方式打开它，只能使用引用标识符进行访问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331640" y="3284984"/>
            <a:ext cx="62588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ftok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(“/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etc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/profile”, 10);</a:t>
            </a:r>
          </a:p>
        </p:txBody>
      </p:sp>
    </p:spTree>
    <p:extLst>
      <p:ext uri="{BB962C8B-B14F-4D97-AF65-F5344CB8AC3E}">
        <p14:creationId xmlns:p14="http://schemas.microsoft.com/office/powerpoint/2010/main" val="4489912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626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共享内存区的附加与解除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对于已经申请到的共享内存段，进程需要把它附加到自己的地址空间中之后才可以使用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shmat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返回实际连接到的地址，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shmdt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使用该地址解除与共享内存区的连接</a:t>
            </a:r>
            <a:endParaRPr lang="en-US" altLang="zh-CN" sz="2400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进程对共享存储段的操作结束，解除与共享内存区的连接后，此时共享内存区的标识符与内存段依然存在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84448" y="3434224"/>
            <a:ext cx="7956376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void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* 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shmat(int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void*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int flag);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shmdt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 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5875466" y="4698812"/>
            <a:ext cx="2665358" cy="1299296"/>
          </a:xfrm>
          <a:prstGeom prst="wedgeRoundRectCallout">
            <a:avLst>
              <a:gd name="adj1" fmla="val -29137"/>
              <a:gd name="adj2" fmla="val -71485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共享存储段连接到的地址，</a:t>
            </a:r>
            <a:r>
              <a:rPr lang="en-US" altLang="zh-CN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表示由系统自动选择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4041271" y="3194082"/>
            <a:ext cx="1813702" cy="648072"/>
          </a:xfrm>
          <a:prstGeom prst="wedgeRoundRectCallout">
            <a:avLst>
              <a:gd name="adj1" fmla="val -63931"/>
              <a:gd name="adj2" fmla="val 75572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引用标识符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6955206" y="2836558"/>
            <a:ext cx="1891906" cy="648072"/>
          </a:xfrm>
          <a:prstGeom prst="wedgeRoundRectCallout">
            <a:avLst>
              <a:gd name="adj1" fmla="val -1443"/>
              <a:gd name="adj2" fmla="val 143139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一般可取为</a:t>
            </a:r>
            <a:r>
              <a:rPr lang="en-US" altLang="zh-CN" sz="2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4092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227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共享内存区的控制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可对共享内存区实现多种操作，具体动作由参数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指定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shmid_ds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结构包含共享内存区的一系列属性，包括共享区长度、创建共享区的进程、最近执行操作的进程、最近修改时间等，具体请参阅教材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95981" y="3441619"/>
            <a:ext cx="833467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shmctl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shmid_ds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68782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共享内存区的控制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参数的常用指定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</a:t>
            </a:r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IPC_RMID</a:t>
            </a: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标记该共享内存区为可删除，当其不再与任何进程处于连接状态时进行删除（可能不会立即删除）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只有创建者或者超级用户才可以删除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使用例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914400" lvl="2" indent="0">
              <a:buNone/>
            </a:pP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</a:t>
            </a:r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IPC_STAT</a:t>
            </a:r>
          </a:p>
          <a:p>
            <a:pPr lvl="2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获取共享内存区信息，并存放在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shmid</a:t>
            </a:r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_ds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结构中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使用例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259632" y="3964994"/>
            <a:ext cx="62588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shmctl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IPC_RMID, 0);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259632" y="6053226"/>
            <a:ext cx="625885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shmctl</a:t>
            </a:r>
            <a:r>
              <a:rPr lang="en-US" altLang="zh-CN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IPC_STAT, &amp;</a:t>
            </a:r>
            <a:r>
              <a:rPr lang="en-US" altLang="zh-CN" sz="20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altLang="zh-CN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428058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程序例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-1" y="1412157"/>
            <a:ext cx="4611125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#define SHMKEY 100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int main()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int *pint,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pid_t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pid2;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char *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time_t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now;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shmget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(SHMKEY, 1024, 0666|IPC_CREAT);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fork();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if(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&gt; 0)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pid2 = fork();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if(pid2 == 0)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execl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(“other”, “other”, 0);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shmat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0, 0);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pint = (int *)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*pint = 20;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time(&amp;now);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611125" y="667717"/>
            <a:ext cx="4532875" cy="6001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(“%d: process #1 write: %d\n”, now, *pint);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sleep(5);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time(&amp;now);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(“%d: process #1 read: %d\n”, now, *pint);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shmdt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else if(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== 0)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shmat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0, 0);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sleep(1);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pint = (int*)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time(&amp;now);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(“%d: process #2 read: %d\n”, now, *pint);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sleep(1);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time(&amp;now);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*pint = 500;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(“%d: process #2 write: %d\n”, now, *pint);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shmdt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圆角矩形标注 3"/>
          <p:cNvSpPr/>
          <p:nvPr/>
        </p:nvSpPr>
        <p:spPr bwMode="auto">
          <a:xfrm>
            <a:off x="2627784" y="2388514"/>
            <a:ext cx="1224136" cy="679213"/>
          </a:xfrm>
          <a:prstGeom prst="wedgeRoundRectCallou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共享存储区的创建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2347481" y="3422759"/>
            <a:ext cx="856367" cy="654313"/>
          </a:xfrm>
          <a:prstGeom prst="wedgeRoundRectCallout">
            <a:avLst>
              <a:gd name="adj1" fmla="val -84546"/>
              <a:gd name="adj2" fmla="val 25151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3216841" y="4217118"/>
            <a:ext cx="856367" cy="654313"/>
          </a:xfrm>
          <a:prstGeom prst="wedgeRoundRectCallout">
            <a:avLst>
              <a:gd name="adj1" fmla="val -67797"/>
              <a:gd name="adj2" fmla="val 90916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4112678" y="2583586"/>
            <a:ext cx="856367" cy="654313"/>
          </a:xfrm>
          <a:prstGeom prst="wedgeRoundRectCallout">
            <a:avLst>
              <a:gd name="adj1" fmla="val 72479"/>
              <a:gd name="adj2" fmla="val 99137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2915816" y="262766"/>
            <a:ext cx="1477418" cy="665797"/>
          </a:xfrm>
          <a:prstGeom prst="wedgeRoundRectCallout">
            <a:avLst>
              <a:gd name="adj1" fmla="val 69338"/>
              <a:gd name="adj2" fmla="val 110097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对于变量的读写</a:t>
            </a:r>
          </a:p>
        </p:txBody>
      </p:sp>
      <p:sp>
        <p:nvSpPr>
          <p:cNvPr id="13" name="圆角矩形标注 12"/>
          <p:cNvSpPr/>
          <p:nvPr/>
        </p:nvSpPr>
        <p:spPr bwMode="auto">
          <a:xfrm>
            <a:off x="7415062" y="4491395"/>
            <a:ext cx="1477418" cy="665797"/>
          </a:xfrm>
          <a:prstGeom prst="wedgeRoundRectCallout">
            <a:avLst>
              <a:gd name="adj1" fmla="val -72649"/>
              <a:gd name="adj2" fmla="val 6419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对于变量的读写</a:t>
            </a:r>
          </a:p>
        </p:txBody>
      </p:sp>
      <p:sp>
        <p:nvSpPr>
          <p:cNvPr id="14" name="圆角矩形标注 13"/>
          <p:cNvSpPr/>
          <p:nvPr/>
        </p:nvSpPr>
        <p:spPr bwMode="auto">
          <a:xfrm>
            <a:off x="7472043" y="2113653"/>
            <a:ext cx="1477418" cy="665797"/>
          </a:xfrm>
          <a:prstGeom prst="wedgeRoundRectCallout">
            <a:avLst>
              <a:gd name="adj1" fmla="val -51412"/>
              <a:gd name="adj2" fmla="val 107404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子进程直接连接共享存储区</a:t>
            </a:r>
          </a:p>
        </p:txBody>
      </p:sp>
    </p:spTree>
    <p:extLst>
      <p:ext uri="{BB962C8B-B14F-4D97-AF65-F5344CB8AC3E}">
        <p14:creationId xmlns:p14="http://schemas.microsoft.com/office/powerpoint/2010/main" val="7546662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程序例（续）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——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外部程序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-1" y="1406381"/>
            <a:ext cx="7884369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#define SHMKEY 100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int main()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int *pint,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char *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time_t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now;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shmget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(SHMKEY, 1024, 0666);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shmat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shmid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, 0, 0);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sleep(1);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time(&amp;now);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pint = (int *)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(“%d: process #3 read: %d\n”, now, *pint);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sleep(3);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time(&amp;now);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pint = (int *)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(“%d: process #3 read: %d\n”, now, *pint);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shmdt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b="1" dirty="0" err="1">
                <a:latin typeface="Courier New" pitchFamily="49" charset="0"/>
                <a:cs typeface="Courier New" pitchFamily="49" charset="0"/>
              </a:rPr>
              <a:t>addr</a:t>
            </a:r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562636" y="1829112"/>
            <a:ext cx="1728192" cy="1008112"/>
          </a:xfrm>
          <a:prstGeom prst="wedgeRoundRectCallout">
            <a:avLst/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外部进程通过关键字获取引用标识符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5148064" y="5949279"/>
            <a:ext cx="1512168" cy="720081"/>
          </a:xfrm>
          <a:prstGeom prst="wedgeRoundRectCallout">
            <a:avLst>
              <a:gd name="adj1" fmla="val -77894"/>
              <a:gd name="adj2" fmla="val -25536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共享存储区的解除</a:t>
            </a:r>
          </a:p>
        </p:txBody>
      </p:sp>
    </p:spTree>
    <p:extLst>
      <p:ext uri="{BB962C8B-B14F-4D97-AF65-F5344CB8AC3E}">
        <p14:creationId xmlns:p14="http://schemas.microsoft.com/office/powerpoint/2010/main" val="33238459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执行结果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0037" y="1876769"/>
            <a:ext cx="85439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72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消息缓冲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消息队列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消息缓冲机制类似于传统的信箱机制，进程间的通信通过消息队列建立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消息队列同样需要使用前申请，使用后删除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进程不需要对消息队列进行附加和解除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系统对于消息缓冲机制的使用有默认的限制，可以进行修改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16" y="3861048"/>
            <a:ext cx="7488359" cy="24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02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信号量（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semaphore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）是一个计数器，用于多进程对共享数据结构的受限访问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信号量机制中采用信号量集（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semaphore array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），其中可包含一个或者多个信号量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信号量集作为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对象的一种，需要显式申请与删除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系统对于信号量机制的使用存在默认限制，包括信号量集的最大值、信号集所能包含的信号量个数、信号量的总数等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5487" y="4038906"/>
            <a:ext cx="7157513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75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信号量机制相关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p.188)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1091522"/>
            <a:ext cx="8712968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信号量集的获取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semget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信号量集的操作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semop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信号量集的控制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semctl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748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3016210"/>
          </a:xfrm>
        </p:spPr>
        <p:txBody>
          <a:bodyPr/>
          <a:lstStyle/>
          <a:p>
            <a:r>
              <a:rPr lang="zh-CN" altLang="en-US" b="1" dirty="0"/>
              <a:t>进程控制调用</a:t>
            </a:r>
            <a:endParaRPr lang="en-US" altLang="zh-CN" b="1" dirty="0"/>
          </a:p>
          <a:p>
            <a:pPr lvl="1"/>
            <a:r>
              <a:rPr lang="zh-CN" altLang="en-US" b="1" dirty="0"/>
              <a:t>实验二、实验三</a:t>
            </a:r>
            <a:endParaRPr lang="en-US" altLang="zh-CN" b="1" dirty="0"/>
          </a:p>
          <a:p>
            <a:r>
              <a:rPr lang="zh-CN" altLang="en-US" b="1" dirty="0"/>
              <a:t>文件系统调用</a:t>
            </a:r>
            <a:endParaRPr lang="en-US" altLang="zh-CN" b="1" dirty="0"/>
          </a:p>
          <a:p>
            <a:pPr lvl="1"/>
            <a:r>
              <a:rPr lang="zh-CN" altLang="en-US" b="1" dirty="0"/>
              <a:t>实验五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系统进程通信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实验三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46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信号量集的获取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nsems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变量表示该信号量集中包含的信号量个数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在创建新信号量集时必须指定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如果引用一个现有的信号量集，则将</a:t>
            </a:r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nsems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置为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0</a:t>
            </a: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semflg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包括权限的指定以及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IPC_CREAT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IPC_EXCL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等标志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1865899"/>
            <a:ext cx="788436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semget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key_t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key,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nsems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semflg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2339752" y="2996952"/>
            <a:ext cx="1080120" cy="648072"/>
          </a:xfrm>
          <a:prstGeom prst="wedgeRoundRectCallout">
            <a:avLst>
              <a:gd name="adj1" fmla="val 13057"/>
              <a:gd name="adj2" fmla="val -64869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107504" y="2996952"/>
            <a:ext cx="1440160" cy="648072"/>
          </a:xfrm>
          <a:prstGeom prst="wedgeRoundRectCallout">
            <a:avLst>
              <a:gd name="adj1" fmla="val 2475"/>
              <a:gd name="adj2" fmla="val -78702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成功则返回引用标识符</a:t>
            </a:r>
          </a:p>
        </p:txBody>
      </p:sp>
    </p:spTree>
    <p:extLst>
      <p:ext uri="{BB962C8B-B14F-4D97-AF65-F5344CB8AC3E}">
        <p14:creationId xmlns:p14="http://schemas.microsoft.com/office/powerpoint/2010/main" val="17868713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836712"/>
            <a:ext cx="8712968" cy="404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信号量集的操作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主要功能是对信号量集中的信号量执行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P/V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sembuf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结构称为信号量的操作模板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1700808"/>
            <a:ext cx="80794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semarray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[], unsigned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nsops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13629" y="4077072"/>
            <a:ext cx="8079432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sembuf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要操作的信号量在信号量集中的索引编号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ushort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对信号量进行的操作值（可为正、负或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0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）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short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操作标志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short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sem_flg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5888979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78160" y="973591"/>
            <a:ext cx="8712968" cy="456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信号量的操作模板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sem_op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值为正，对应于进程释放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   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资源数；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sem_op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值为负，对应于进程请求资源数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如果资源不能满足要求，默认的动作为进程阻塞等待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若在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sem_flg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中指定标记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IPC_NOWAIT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，则进程不会等待，直接返回错误信息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若在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sem_flg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中指定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SEM_UNDO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标记，则系统会记录一个与调用进程相关的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UNDO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记录，用于当进程意外崩溃或是运行结束忘记释放资源时，系统会自动回滚操作，恢复信号量的计数值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6118484" y="0"/>
            <a:ext cx="303887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sembuf</a:t>
            </a:r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   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ushort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short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sem_op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short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sem_flg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1236920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836712"/>
            <a:ext cx="8712968" cy="463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信号量集的操作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semarray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[ ]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中记录了一系列对于信号量集的操作，即通过多个操作模板的指定，可以通过一次执行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semop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函数，批量地对信号量进行不同的操作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nsops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表示需要执行的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semarray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[ ]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中的元素数目，需要大于或者等于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1</a:t>
            </a: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1700808"/>
            <a:ext cx="80794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semarray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[], unsigned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nsops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055641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836712"/>
            <a:ext cx="8712968" cy="437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信号量集的控制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指示具体的操作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结构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semun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用于设置或者返回信号量信息，具体功能依赖于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的取值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1700808"/>
            <a:ext cx="80794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semctl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union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semun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67544" y="4365104"/>
            <a:ext cx="8079432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union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semun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{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用于信号量的赋值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用于返回信号量集信息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semid_ds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zh-CN" altLang="en-US" sz="2000" b="1" dirty="0">
                <a:latin typeface="Courier New" pitchFamily="49" charset="0"/>
                <a:cs typeface="Courier New" pitchFamily="49" charset="0"/>
              </a:rPr>
              <a:t>用于设置或者获取信号量集成员的取值</a:t>
            </a: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unsigned short *array;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052653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836712"/>
            <a:ext cx="8712968" cy="585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信号量集的控制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除与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shmget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( )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函数以及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msgget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( )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函数相似的获取信息到特定结构中（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=IPC_STAT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）以及信号量集对象的删除（</a:t>
            </a:r>
            <a:r>
              <a:rPr lang="en-US" altLang="zh-CN" sz="24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=IPC_RMID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）之外，还兼有初始化、赋值以及查询的功能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SETVAL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：设置某个信号量成员的值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GETVAL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：返回某个信号量成员的当前值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GETALL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：获取所有信号量成员的当前值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SETALL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：设置所有信号量成员的值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cmd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= GETNCNT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：返回当前等待资源的进程个数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…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1700808"/>
            <a:ext cx="807943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semctl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union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semun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740240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234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P/V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操作的封装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对于信号量集的操作相对复杂，可以将它们封装为对于其中信号量成员的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P/V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操作函数，以便使用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P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操作程序例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2564904"/>
            <a:ext cx="80761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void p(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xx;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-1;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xx.sem_flg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&amp;xx, 1);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43992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160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信号量集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P/V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操作的封装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V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操作程序例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381000" y="2060848"/>
            <a:ext cx="807611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void v(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sembuf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xx;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sem_num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xx.sem_flg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sem_id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, &amp;xx, 1);</a:t>
            </a: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54611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54641" y="885078"/>
            <a:ext cx="871296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程序例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1340716"/>
            <a:ext cx="4611125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#define SEMKEY 300</a:t>
            </a: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union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semun</a:t>
            </a:r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semid_ds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buf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unsigned short *array; 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file_operation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filepath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sembuf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se;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time_t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now;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se.sem_num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se.sem_op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-1;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se.sem_flg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&amp;se, 1);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FILE *file;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file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filepath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“a”);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607857" y="1336322"/>
            <a:ext cx="4532875" cy="3508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for(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&lt;3;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time(&amp;now);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(file, “%d: file operation by process %d\n”, now,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getpid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sleep(1);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se.sem_num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se.sem_op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se.sem_flg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semop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&amp;se, 1);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altLang="zh-CN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圆角矩形标注 19"/>
          <p:cNvSpPr/>
          <p:nvPr/>
        </p:nvSpPr>
        <p:spPr bwMode="auto">
          <a:xfrm>
            <a:off x="3419872" y="4844975"/>
            <a:ext cx="971600" cy="756237"/>
          </a:xfrm>
          <a:prstGeom prst="wedgeRoundRectCallout">
            <a:avLst>
              <a:gd name="adj1" fmla="val -137044"/>
              <a:gd name="adj2" fmla="val 31695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</p:txBody>
      </p:sp>
      <p:sp>
        <p:nvSpPr>
          <p:cNvPr id="13" name="圆角矩形标注 12"/>
          <p:cNvSpPr/>
          <p:nvPr/>
        </p:nvSpPr>
        <p:spPr bwMode="auto">
          <a:xfrm>
            <a:off x="7969222" y="3226767"/>
            <a:ext cx="971600" cy="756237"/>
          </a:xfrm>
          <a:prstGeom prst="wedgeRoundRectCallout">
            <a:avLst>
              <a:gd name="adj1" fmla="val -137044"/>
              <a:gd name="adj2" fmla="val 31695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33178821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254641" y="885078"/>
            <a:ext cx="8712968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程序例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0" y="1340716"/>
            <a:ext cx="4611125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union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semun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sem_val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pid2;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semget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(SEMKEY, 1, 0666|IPC_CREAT);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sem_val.val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semctl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0, SETVAL,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sem_val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fork();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if(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&gt; 0)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pid2 = fork();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if(pid2 == 0)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execl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(“other”, “other”, 0);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file_operation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“/root/test/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semfile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”,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getpid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4607857" y="1336322"/>
            <a:ext cx="4532875" cy="4031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else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  file operation(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“/root/test/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semfile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”,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getpid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endParaRPr lang="en-US" altLang="zh-CN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semget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(SEMKEY, 0, 0666);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file_operation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, “/root/test/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semfile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”, </a:t>
            </a:r>
            <a:r>
              <a:rPr lang="en-US" altLang="zh-CN" sz="1600" b="1" dirty="0" err="1">
                <a:latin typeface="Courier New" pitchFamily="49" charset="0"/>
                <a:cs typeface="Courier New" pitchFamily="49" charset="0"/>
              </a:rPr>
              <a:t>getpid</a:t>
            </a:r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r>
              <a:rPr lang="en-US" altLang="zh-CN" sz="16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2771800" y="3332337"/>
            <a:ext cx="971600" cy="756237"/>
          </a:xfrm>
          <a:prstGeom prst="wedgeRoundRectCallout">
            <a:avLst>
              <a:gd name="adj1" fmla="val -137044"/>
              <a:gd name="adj2" fmla="val 31695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1#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8172400" y="1196752"/>
            <a:ext cx="971600" cy="756237"/>
          </a:xfrm>
          <a:prstGeom prst="wedgeRoundRectCallout">
            <a:avLst>
              <a:gd name="adj1" fmla="val -137986"/>
              <a:gd name="adj2" fmla="val 43652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2#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7452320" y="5229200"/>
            <a:ext cx="1080120" cy="902165"/>
          </a:xfrm>
          <a:prstGeom prst="wedgeRoundRectCallout">
            <a:avLst>
              <a:gd name="adj1" fmla="val -122463"/>
              <a:gd name="adj2" fmla="val -58565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3#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（外部程序）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3600400" y="1503734"/>
            <a:ext cx="971600" cy="1097327"/>
          </a:xfrm>
          <a:prstGeom prst="wedgeRoundRectCallout">
            <a:avLst>
              <a:gd name="adj1" fmla="val -72093"/>
              <a:gd name="adj2" fmla="val 90082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信号量集的初始化</a:t>
            </a:r>
          </a:p>
        </p:txBody>
      </p:sp>
      <p:sp>
        <p:nvSpPr>
          <p:cNvPr id="12" name="圆角矩形标注 11"/>
          <p:cNvSpPr/>
          <p:nvPr/>
        </p:nvSpPr>
        <p:spPr bwMode="auto">
          <a:xfrm>
            <a:off x="7668344" y="2852936"/>
            <a:ext cx="971600" cy="1097327"/>
          </a:xfrm>
          <a:prstGeom prst="wedgeRoundRectCallout">
            <a:avLst>
              <a:gd name="adj1" fmla="val -78721"/>
              <a:gd name="adj2" fmla="val 78346"/>
              <a:gd name="adj3" fmla="val 16667"/>
            </a:avLst>
          </a:prstGeom>
          <a:noFill/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引用已有的信号量集</a:t>
            </a:r>
          </a:p>
        </p:txBody>
      </p:sp>
    </p:spTree>
    <p:extLst>
      <p:ext uri="{BB962C8B-B14F-4D97-AF65-F5344CB8AC3E}">
        <p14:creationId xmlns:p14="http://schemas.microsoft.com/office/powerpoint/2010/main" val="29050485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9632" y="2420888"/>
            <a:ext cx="7043208" cy="1523494"/>
          </a:xfrm>
        </p:spPr>
        <p:txBody>
          <a:bodyPr/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第三部分</a:t>
            </a:r>
            <a:br>
              <a:rPr lang="en-US" altLang="zh-CN" dirty="0"/>
            </a:br>
            <a:r>
              <a:rPr lang="en-US" altLang="zh-CN" dirty="0"/>
              <a:t>Unix/Linux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系统进程通信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信号量机制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执行结果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685" y="1651141"/>
            <a:ext cx="840210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195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XSI IPC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有关的系统命令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559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ipcs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可在终端中分类查看当前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对象的各种状态以及系统默认限制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en-US" altLang="zh-CN" sz="28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ipcrm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在终端中使用引用标识符删除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1571" y="2204864"/>
            <a:ext cx="5022130" cy="33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8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进程通信</a:t>
            </a: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1520" y="1052736"/>
            <a:ext cx="8568952" cy="423500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：</a:t>
            </a:r>
            <a:r>
              <a:rPr lang="en-US" altLang="zh-CN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InterProcess</a:t>
            </a:r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 Communication</a:t>
            </a:r>
          </a:p>
          <a:p>
            <a:r>
              <a:rPr lang="en-US" altLang="zh-CN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Linux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支持的进程通信方式：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管道通信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无名管道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2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命名管道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共享内存区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信号量机制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消息缓冲（队列）</a:t>
            </a: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4283968" y="2132856"/>
            <a:ext cx="288032" cy="1440160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4283968" y="3645024"/>
            <a:ext cx="288032" cy="1512168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16016" y="2852936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早期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UNIX IPC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9205" y="3885673"/>
            <a:ext cx="338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System V IPC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方式（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XSI IPC)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或者</a:t>
            </a:r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Posix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80880" y="230040"/>
            <a:ext cx="8381160" cy="7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8500"/>
          </a:bodyPr>
          <a:lstStyle/>
          <a:p>
            <a:pPr>
              <a:lnSpc>
                <a:spcPct val="90000"/>
              </a:lnSpc>
            </a:pPr>
            <a:r>
              <a:rPr lang="zh-CN" sz="4800" b="0" strike="noStrike" spc="-151">
                <a:solidFill>
                  <a:srgbClr val="161D32"/>
                </a:solidFill>
                <a:latin typeface="微软雅黑"/>
                <a:ea typeface="微软雅黑"/>
              </a:rPr>
              <a:t>进程通信 </a:t>
            </a:r>
            <a:r>
              <a:rPr lang="en-US" sz="4800" b="0" strike="noStrike" spc="-151">
                <a:solidFill>
                  <a:srgbClr val="161D32"/>
                </a:solidFill>
                <a:latin typeface="微软雅黑"/>
                <a:ea typeface="微软雅黑"/>
              </a:rPr>
              <a:t>- </a:t>
            </a:r>
            <a:r>
              <a:rPr lang="zh-CN" sz="4800" b="0" strike="noStrike" spc="-151">
                <a:solidFill>
                  <a:srgbClr val="161D32"/>
                </a:solidFill>
                <a:latin typeface="微软雅黑"/>
                <a:ea typeface="微软雅黑"/>
              </a:rPr>
              <a:t>续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1640" y="1159734"/>
            <a:ext cx="8568360" cy="42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因为历史原因，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*nix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系统各标准非常混乱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:</a:t>
            </a:r>
            <a:endParaRPr lang="en-US" sz="3200" b="0" strike="noStrike" spc="-1" dirty="0">
              <a:latin typeface="Arial"/>
            </a:endParaRPr>
          </a:p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System V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AT&amp;T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开发，最初的商业版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Unix</a:t>
            </a:r>
            <a:endParaRPr lang="en-US" sz="3200" b="0" strike="noStrike" spc="-1" dirty="0">
              <a:latin typeface="Arial"/>
            </a:endParaRPr>
          </a:p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POSIX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IEEE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制定的可移植操作系统标准</a:t>
            </a:r>
            <a:endParaRPr lang="en-US" sz="3200" b="0" strike="noStrike" spc="-1" dirty="0">
              <a:latin typeface="Arial"/>
            </a:endParaRPr>
          </a:p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SUS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X/Open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制定的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Unix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标准</a:t>
            </a:r>
            <a:endParaRPr lang="en-US" sz="3200" b="0" strike="noStrike" spc="-1" dirty="0">
              <a:latin typeface="Arial"/>
            </a:endParaRPr>
          </a:p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XSI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：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SUS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有，但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POSIX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初版没有的部分</a:t>
            </a:r>
            <a:endParaRPr lang="en-US" sz="3200" b="0" strike="noStrike" spc="-1" dirty="0">
              <a:latin typeface="Arial"/>
            </a:endParaRPr>
          </a:p>
          <a:p>
            <a:pPr marL="396720" indent="-396000">
              <a:lnSpc>
                <a:spcPct val="90000"/>
              </a:lnSpc>
              <a:spcBef>
                <a:spcPts val="641"/>
              </a:spcBef>
              <a:buSzPct val="100051"/>
              <a:buBlip>
                <a:blip r:embed="rId3"/>
              </a:buBlip>
            </a:pP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对于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IPC</a:t>
            </a:r>
            <a:r>
              <a:rPr lang="zh-CN" alt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，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Linux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社区倾向使用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POSIX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标准（该接口定义在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XSI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扩展中），而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OS X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则只支持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System V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（该接口又称</a:t>
            </a:r>
            <a:r>
              <a:rPr lang="en-US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XSI IPC</a:t>
            </a:r>
            <a:r>
              <a:rPr lang="zh-CN" sz="3200" b="0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）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XSI IPC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589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包括信号量机制、消息缓冲机制以及共享内存区机制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这些方法使用独立于文件系统的名字空间，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对象在文件系统中不可见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对象一旦创建就一直驻留内存，直到进程显式释放或者系统关闭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具有新定义的一系列系统调用，与之前的介绍的函数不兼容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关键字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每个新创建的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对象都被分配一个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位的关键字作为标识，全局可见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引用标识符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每个正在使用的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对象都有一个唯一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位的引用标识符，系统使用这个标识符作为索引来访问相应的资源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关键字与引用标识符之间的关系可类比文件路径名与文件描述符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2711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960495"/>
            <a:ext cx="8712968" cy="262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共享内存为进程提供了直接通过内存进行通信的有效手段，是最快速高效的一种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方式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两个或者更多进程可以共享一个内存区，一个进程也可以使用多个共享内存区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使用时需要留意读写同步的问题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系统对于共享内存的使用有默认的限制，可以进行修改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2647" y="3599040"/>
            <a:ext cx="7238705" cy="27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180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0189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共享内存相关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API(p.198)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5505" y="1484784"/>
            <a:ext cx="8000911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共享内存获取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shmget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共享内存区的附加与解除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shmat</a:t>
            </a:r>
            <a:r>
              <a:rPr lang="en-US" altLang="zh-CN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/</a:t>
            </a:r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shmdt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4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共享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内存区控制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en-US" altLang="zh-CN" sz="2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shmctl</a:t>
            </a:r>
            <a:endParaRPr lang="en-US" altLang="zh-CN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marL="517525" lvl="1" indent="0">
              <a:buNone/>
            </a:pP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9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8180"/>
            <a:ext cx="8382000" cy="750540"/>
          </a:xfrm>
        </p:spPr>
        <p:txBody>
          <a:bodyPr>
            <a:normAutofit fontScale="90000"/>
          </a:bodyPr>
          <a:lstStyle/>
          <a:p>
            <a:pPr defTabSz="914363" fontAlgn="auto">
              <a:spcAft>
                <a:spcPts val="0"/>
              </a:spcAft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共享内存</a:t>
            </a:r>
            <a:br>
              <a:rPr lang="en-US" altLang="zh-CN" dirty="0">
                <a:latin typeface="微软雅黑" pitchFamily="34" charset="-122"/>
                <a:ea typeface="微软雅黑" pitchFamily="34" charset="-122"/>
              </a:rPr>
            </a:br>
            <a:endParaRPr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8160" y="944206"/>
            <a:ext cx="8568952" cy="1865126"/>
          </a:xfrm>
        </p:spPr>
        <p:txBody>
          <a:bodyPr/>
          <a:lstStyle/>
          <a:p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 bwMode="auto">
          <a:xfrm>
            <a:off x="317685" y="836712"/>
            <a:ext cx="8712968" cy="608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96875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968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8888" indent="-344488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4963" indent="-346075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1513" indent="-336550" algn="l" defTabSz="91281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获取共享内存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调用格式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如果需要创建新的共享内存区，需要在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flag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参数中指定</a:t>
            </a:r>
            <a:r>
              <a:rPr lang="en-US" altLang="zh-CN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IPC_CREAT</a:t>
            </a:r>
            <a:r>
              <a:rPr lang="zh-CN" altLang="en-US" sz="2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标志</a:t>
            </a:r>
            <a:endParaRPr lang="en-US" altLang="zh-CN" sz="28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如果尚不存在关键字与给定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key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相等的共享内存区，则系统为之分配存储空间并返回共享区标识符</a:t>
            </a:r>
            <a:endParaRPr lang="en-US" altLang="zh-CN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  <a:p>
            <a:pPr lvl="1"/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如果已经存在与给定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key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相等的共享内存区，则不分配新空间，直接返回这个共享内存区的标识符。如果希望在这种情况之下返回错误信息，则需要同时在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flag</a:t>
            </a:r>
            <a:r>
              <a:rPr lang="zh-CN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中指定</a:t>
            </a:r>
            <a:r>
              <a:rPr lang="en-US" altLang="zh-CN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IPC_EXCL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  <a:sym typeface="Calibri" pitchFamily="34" charset="0"/>
              </a:rPr>
              <a:t>可以通过现有的共享内存区的关键字，获取到它的引用标识符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584448" y="1876769"/>
            <a:ext cx="795637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#include &lt;sys/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shm.h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shmget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key_t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key, </a:t>
            </a:r>
            <a:r>
              <a:rPr lang="en-US" altLang="zh-CN" sz="2000" b="1" dirty="0" err="1"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altLang="zh-CN" sz="2000" b="1" dirty="0">
                <a:latin typeface="Courier New" pitchFamily="49" charset="0"/>
                <a:cs typeface="Courier New" pitchFamily="49" charset="0"/>
              </a:rPr>
              <a:t> size, int flag);</a:t>
            </a:r>
          </a:p>
        </p:txBody>
      </p:sp>
    </p:spTree>
    <p:extLst>
      <p:ext uri="{BB962C8B-B14F-4D97-AF65-F5344CB8AC3E}">
        <p14:creationId xmlns:p14="http://schemas.microsoft.com/office/powerpoint/2010/main" val="5041279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S010286789">
  <a:themeElements>
    <a:clrScheme name="White - blue accents template template">
      <a:dk1>
        <a:srgbClr val="000000"/>
      </a:dk1>
      <a:lt1>
        <a:srgbClr val="FFFFFF"/>
      </a:lt1>
      <a:dk2>
        <a:srgbClr val="1D4775"/>
      </a:dk2>
      <a:lt2>
        <a:srgbClr val="FEF194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A061C3"/>
      </a:accent6>
      <a:hlink>
        <a:srgbClr val="1D4775"/>
      </a:hlink>
      <a:folHlink>
        <a:srgbClr val="1D477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chemeClr val="tx1"/>
            </a:solidFill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EEFD162-EDAF-40F1-8DE6-8C07E9AEC8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TS010286789</Template>
  <TotalTime>6801</TotalTime>
  <Words>6428</Words>
  <Application>Microsoft Office PowerPoint</Application>
  <PresentationFormat>全屏显示(4:3)</PresentationFormat>
  <Paragraphs>600</Paragraphs>
  <Slides>31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Arial</vt:lpstr>
      <vt:lpstr>Courier New</vt:lpstr>
      <vt:lpstr>Wingdings</vt:lpstr>
      <vt:lpstr>微软雅黑</vt:lpstr>
      <vt:lpstr>Calibri</vt:lpstr>
      <vt:lpstr>TS010286789</vt:lpstr>
      <vt:lpstr>White with Courier font for code slides</vt:lpstr>
      <vt:lpstr>操作系统实验课程</vt:lpstr>
      <vt:lpstr>提纲</vt:lpstr>
      <vt:lpstr>第三部分 Unix/Linux系统进程通信</vt:lpstr>
      <vt:lpstr>进程通信</vt:lpstr>
      <vt:lpstr>PowerPoint 演示文稿</vt:lpstr>
      <vt:lpstr>XSI IPC </vt:lpstr>
      <vt:lpstr>共享内存 </vt:lpstr>
      <vt:lpstr>共享内存相关API(p.198) </vt:lpstr>
      <vt:lpstr>共享内存 </vt:lpstr>
      <vt:lpstr>共享内存 </vt:lpstr>
      <vt:lpstr>共享内存 </vt:lpstr>
      <vt:lpstr>共享内存 </vt:lpstr>
      <vt:lpstr>共享内存 </vt:lpstr>
      <vt:lpstr>共享内存 </vt:lpstr>
      <vt:lpstr>共享内存 </vt:lpstr>
      <vt:lpstr>共享内存 </vt:lpstr>
      <vt:lpstr>消息缓冲 </vt:lpstr>
      <vt:lpstr>信号量机制 </vt:lpstr>
      <vt:lpstr>信号量机制相关API（p.188)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信号量机制 </vt:lpstr>
      <vt:lpstr>与XSI IPC有关的系统命令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操作系统实验课程</dc:title>
  <dc:creator>wyzy</dc:creator>
  <cp:lastModifiedBy>Huimei Lu</cp:lastModifiedBy>
  <cp:revision>561</cp:revision>
  <dcterms:created xsi:type="dcterms:W3CDTF">2013-02-16T11:04:13Z</dcterms:created>
  <dcterms:modified xsi:type="dcterms:W3CDTF">2021-11-18T10:33:12Z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TC102867899990</vt:lpwstr>
  </property>
</Properties>
</file>